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9" r:id="rId2"/>
    <p:sldId id="44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B26C4-E30C-4227-81DE-0213F2F0BEC7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FF5BD-881B-44D2-B14C-6871C09F5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27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80C3-77DB-6BD1-C601-23C067B02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22730-2B8F-9E24-DB8A-CFC148EA6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927D-6990-9C4C-16CE-39B8404D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D536-29EA-432C-A545-BDD66AC8B067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8259C-6E0F-315F-0F3E-E0EBFA30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BCB6F-74A5-F1E3-6C4E-37691B10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93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1210-D3F0-48A1-5586-2C3E4064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D053F-DA21-85B9-7CB7-A31DD1D8B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F7B3F-33E1-83CD-1B4D-35FC2D1A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5AC4-E729-4C3D-8396-1095F028A027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DE897-1884-94A9-B988-E3A5D1C0E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D16A7-0F7C-884A-CBEC-C350868C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FF00F-9140-1D84-C663-4E57F59C3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2A11E-6F98-507C-5608-D3AF50E99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190B4-AB9F-844C-5A8C-88788BA4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2671-C7A6-4B53-9CF7-EE08C9108986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BE3E3-24B3-FB1D-3FC8-4EBFCE9F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6831D-1968-9C94-9193-1469C3877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66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EBB7-C348-AF71-916E-52C662BA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745DD-716D-C93D-8513-1EFC31A50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1425A-F1AB-CBDD-C2DF-17E75E5E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9B5F7-8F76-41E1-853E-02A47C8D86EC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0C798-A0CD-6401-748C-F5A7112A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5BFA5-6954-CA3C-FD30-A379BA65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4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BF3FB30-3F15-4014-8AB3-43CA9B9FA1E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83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9D94-3363-28C7-25EA-C669E348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003B1-FFAB-073F-D9A3-FC100AC69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8DBDA-3D29-358C-C1DD-BFBE61EA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280-86D5-4313-92CD-83441F4431C6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E9349-F7A1-414F-E81B-082C3563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1B690-FECC-43ED-3EB0-60F2B95B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3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DF80-496F-B9DB-5D5B-D6311E2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AB74-77F5-FA9B-62BF-E978151F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AFEC3-F280-B833-A6D6-462B5F4E4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CD644-DC9A-A41C-5A5D-8DA70B9B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D622-6FC8-4D49-8542-3200DB7D5CDD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6D1F-8093-569F-77E6-F0B50D760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EAE53-6483-1DE3-464A-3A16A4A8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5D5B-B2A2-D254-9A4F-47697055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5B47-BD9B-606C-1E40-758848582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C2441-DCEC-09A8-9FB2-E1F9C7926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FEBA5-E6E4-0A72-D17D-BB445115F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80D8CD-EBC3-C075-06C3-E48C93791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AA08C8-3C94-7D40-798A-9109812F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8443-B786-48E1-B94A-D21C81AB4161}" type="datetime1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0017B-B0BD-3EB5-469E-8ADB52F2B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FEEE59-771E-0C7F-0008-DC5118BA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56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362C-80BB-3A38-6E1B-B0DF4775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F8663-9D9A-A0DC-D9DE-3E08FB6B4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FAF6-8A35-4763-B964-7A2BF96C398E}" type="datetime1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0DFBC-A9BD-8F00-2542-C73DA7E18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10FB1-8135-E785-DCF1-B1195342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7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206CC-C988-D7DC-7E7E-AD74FB3E1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5D66-5798-46A7-92EE-C6D38ACD7C29}" type="datetime1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FC083-5589-6964-24BD-49724C88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CE6B9-595A-54F9-8326-86A48929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6684-1221-E926-560D-71F01B3BE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539B6-DCD3-53BA-550B-EDBA24FA6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E9B90-F50D-190F-6CBF-52BF2130D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AF7C0-B347-2211-C468-706E6839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5F93-AD79-4ECE-A4B7-7BCD42A7F85E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0BFF-694A-3310-D484-C6B6ADE0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8EE55-5E16-E213-01CE-E0CD5B9A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76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7D08B-84F9-FD64-9B4D-7CFC06D3E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A2C616-7DF8-C364-5D68-CDDBDEF2B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10A61-1D31-3ACC-7D49-6922D66E9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0240C-BFD1-9C9C-5077-6F1DB797A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16BF-FC23-4477-8CC5-0CED1942CEB5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1414B-2F7C-9A04-AEE9-430337E6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83F03-FBCA-F06B-10CE-4E422146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F3FB30-3F15-4014-8AB3-43CA9B9FA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18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66577-3A81-CCC6-1A63-A0BB56DFB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D8F1A-5539-2DB0-0931-06095940D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9346-3581-F01A-EC68-FB2FBBC96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F671-B506-4E48-AB22-1CB1A962BDC9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EA806-E360-9B7F-21B7-C1C839AED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F830F-A85B-049D-6477-D2160522E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C00000"/>
                </a:solidFill>
              </a:defRPr>
            </a:lvl1pPr>
          </a:lstStyle>
          <a:p>
            <a:fld id="{6BF3FB30-3F15-4014-8AB3-43CA9B9FA1E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3" descr="C:\Documents and Settings\dylee\바탕 화면\Civil 2012 특별교육 교재 템플릿\Civil 2012 특별교육 교재 템플릿_원본-02.png">
            <a:extLst>
              <a:ext uri="{FF2B5EF4-FFF2-40B4-BE49-F238E27FC236}">
                <a16:creationId xmlns:a16="http://schemas.microsoft.com/office/drawing/2014/main" id="{26ADA876-EA74-A24E-B64A-44EE73F7E9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168" y="86800"/>
            <a:ext cx="1034637" cy="31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:a16="http://schemas.microsoft.com/office/drawing/2014/main" id="{B1AE698A-E8FA-5A93-7911-5754F5226A9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017" y="86800"/>
            <a:ext cx="358617" cy="31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872B63-A050-262D-04AD-23D6D936FA7C}"/>
              </a:ext>
            </a:extLst>
          </p:cNvPr>
          <p:cNvSpPr txBox="1"/>
          <p:nvPr userDrawn="1"/>
        </p:nvSpPr>
        <p:spPr>
          <a:xfrm>
            <a:off x="0" y="58941"/>
            <a:ext cx="1589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8702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Midas Gen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D96C826-BB3A-6644-42CD-3B997D5264A2}"/>
              </a:ext>
            </a:extLst>
          </p:cNvPr>
          <p:cNvCxnSpPr/>
          <p:nvPr userDrawn="1"/>
        </p:nvCxnSpPr>
        <p:spPr>
          <a:xfrm>
            <a:off x="100676" y="445276"/>
            <a:ext cx="11945550" cy="0"/>
          </a:xfrm>
          <a:prstGeom prst="line">
            <a:avLst/>
          </a:prstGeom>
          <a:ln w="12700">
            <a:solidFill>
              <a:srgbClr val="8702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73B752-AE26-4137-2EE1-ABB48737D95E}"/>
              </a:ext>
            </a:extLst>
          </p:cNvPr>
          <p:cNvCxnSpPr/>
          <p:nvPr userDrawn="1"/>
        </p:nvCxnSpPr>
        <p:spPr>
          <a:xfrm>
            <a:off x="100676" y="470457"/>
            <a:ext cx="11945550" cy="0"/>
          </a:xfrm>
          <a:prstGeom prst="line">
            <a:avLst/>
          </a:prstGeom>
          <a:ln w="12700">
            <a:solidFill>
              <a:srgbClr val="8702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41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8 Points 2">
            <a:extLst>
              <a:ext uri="{FF2B5EF4-FFF2-40B4-BE49-F238E27FC236}">
                <a16:creationId xmlns:a16="http://schemas.microsoft.com/office/drawing/2014/main" id="{84033675-980D-43F4-7254-DA1115E6B0DC}"/>
              </a:ext>
            </a:extLst>
          </p:cNvPr>
          <p:cNvSpPr/>
          <p:nvPr/>
        </p:nvSpPr>
        <p:spPr>
          <a:xfrm>
            <a:off x="584886" y="661346"/>
            <a:ext cx="1099693" cy="1099693"/>
          </a:xfrm>
          <a:prstGeom prst="star8">
            <a:avLst/>
          </a:prstGeom>
          <a:gradFill flip="none" rotWithShape="1">
            <a:gsLst>
              <a:gs pos="0">
                <a:srgbClr val="870207">
                  <a:shade val="30000"/>
                  <a:satMod val="115000"/>
                </a:srgbClr>
              </a:gs>
              <a:gs pos="50000">
                <a:srgbClr val="870207">
                  <a:shade val="67500"/>
                  <a:satMod val="115000"/>
                </a:srgbClr>
              </a:gs>
              <a:gs pos="100000">
                <a:srgbClr val="870207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87020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Q1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41348D-BECE-0B6D-BD11-0A63146B05E6}"/>
              </a:ext>
            </a:extLst>
          </p:cNvPr>
          <p:cNvSpPr txBox="1"/>
          <p:nvPr/>
        </p:nvSpPr>
        <p:spPr>
          <a:xfrm>
            <a:off x="1907001" y="703360"/>
            <a:ext cx="95024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altLang="zh-TW" sz="2000" dirty="0">
                <a:effectLst/>
                <a:latin typeface="+mj-lt"/>
              </a:rPr>
              <a:t>MIDAS GEN</a:t>
            </a:r>
            <a:r>
              <a:rPr lang="zh-TW" altLang="en-US" sz="2000" dirty="0">
                <a:effectLst/>
                <a:latin typeface="+mj-lt"/>
              </a:rPr>
              <a:t>可以從什麼地方取得</a:t>
            </a:r>
            <a:r>
              <a:rPr lang="en-US" altLang="zh-TW" sz="2000" dirty="0">
                <a:effectLst/>
                <a:latin typeface="+mj-lt"/>
              </a:rPr>
              <a:t>RC </a:t>
            </a:r>
            <a:r>
              <a:rPr lang="zh-TW" altLang="en-US" sz="2000" dirty="0">
                <a:effectLst/>
                <a:latin typeface="+mj-lt"/>
              </a:rPr>
              <a:t>結構極限層剪力計算方法以及分析後詳細計算內容</a:t>
            </a:r>
            <a:r>
              <a:rPr lang="en-US" altLang="zh-TW" sz="2000" dirty="0">
                <a:effectLst/>
                <a:latin typeface="+mj-lt"/>
              </a:rPr>
              <a:t>?</a:t>
            </a:r>
            <a:r>
              <a:rPr lang="zh-TW" altLang="en-US" sz="2000" dirty="0">
                <a:effectLst/>
                <a:latin typeface="+mj-lt"/>
              </a:rPr>
              <a:t> 只是有時候檢核不過，想找原因</a:t>
            </a:r>
            <a:r>
              <a:rPr lang="zh-CN" altLang="en-US" sz="2000" dirty="0">
                <a:effectLst/>
                <a:latin typeface="+mj-lt"/>
              </a:rPr>
              <a:t>。</a:t>
            </a:r>
            <a:endParaRPr lang="en-GB" sz="2000" dirty="0">
              <a:effectLst/>
              <a:latin typeface="+mj-lt"/>
            </a:endParaRP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A2CC2CED-5A70-47D1-B00B-E121E3A11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BF3FB30-3F15-4014-8AB3-43CA9B9FA1E1}" type="slidenum">
              <a:rPr lang="en-GB" smtClean="0"/>
              <a:t>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50FF33-1682-30AD-BAA4-CE5ADC848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1922119"/>
            <a:ext cx="108680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8CA26A-96A6-C5D1-ECAD-D0A130D6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FB30-3F15-4014-8AB3-43CA9B9FA1E1}" type="slidenum">
              <a:rPr lang="en-GB" smtClean="0"/>
              <a:t>2</a:t>
            </a:fld>
            <a:endParaRPr lang="en-GB"/>
          </a:p>
        </p:txBody>
      </p:sp>
      <p:sp>
        <p:nvSpPr>
          <p:cNvPr id="3" name="Star: 8 Points 2">
            <a:extLst>
              <a:ext uri="{FF2B5EF4-FFF2-40B4-BE49-F238E27FC236}">
                <a16:creationId xmlns:a16="http://schemas.microsoft.com/office/drawing/2014/main" id="{1A723318-3C59-3C82-D6AA-12C243880E1A}"/>
              </a:ext>
            </a:extLst>
          </p:cNvPr>
          <p:cNvSpPr/>
          <p:nvPr/>
        </p:nvSpPr>
        <p:spPr>
          <a:xfrm>
            <a:off x="584886" y="661346"/>
            <a:ext cx="1099693" cy="1099693"/>
          </a:xfrm>
          <a:prstGeom prst="star8">
            <a:avLst/>
          </a:prstGeom>
          <a:gradFill flip="none" rotWithShape="1">
            <a:gsLst>
              <a:gs pos="0">
                <a:schemeClr val="bg2"/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38100">
            <a:solidFill>
              <a:srgbClr val="87020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rgbClr val="870207"/>
                </a:solidFill>
              </a:rPr>
              <a:t>A1</a:t>
            </a:r>
            <a:endParaRPr lang="en-GB" dirty="0">
              <a:solidFill>
                <a:srgbClr val="870207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66A401-4416-55B3-5511-8CFA10233782}"/>
              </a:ext>
            </a:extLst>
          </p:cNvPr>
          <p:cNvSpPr txBox="1"/>
          <p:nvPr/>
        </p:nvSpPr>
        <p:spPr>
          <a:xfrm>
            <a:off x="1907000" y="820095"/>
            <a:ext cx="488921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請在</a:t>
            </a:r>
            <a:r>
              <a:rPr lang="zh-CN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第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45-46</a:t>
            </a:r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頁的樓層極限層剪力檢核部分參考。</a:t>
            </a:r>
            <a:endParaRPr lang="en-GB" altLang="zh-TW" sz="2000" dirty="0">
              <a:effectLst/>
              <a:ea typeface="標楷體" panose="03000509000000000000" pitchFamily="65" charset="-120"/>
              <a:cs typeface="Calibri" panose="020F0502020204030204" pitchFamily="34" charset="0"/>
            </a:endParaRPr>
          </a:p>
          <a:p>
            <a:pPr algn="just"/>
            <a:endParaRPr lang="zh-TW" altLang="en-US" sz="2000" dirty="0">
              <a:effectLst/>
              <a:ea typeface="標楷體" panose="03000509000000000000" pitchFamily="65" charset="-120"/>
              <a:cs typeface="Calibri" panose="020F0502020204030204" pitchFamily="34" charset="0"/>
            </a:endParaRPr>
          </a:p>
          <a:p>
            <a:pPr algn="just"/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按設計地震力作用載重取得各層設計剪力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𝑉𝑒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)</a:t>
            </a:r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，由 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Ultimate Story Shear Force Check </a:t>
            </a:r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表格中，分別對順、逆鐘向檢討 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Beta1(</a:t>
            </a:r>
            <a:r>
              <a:rPr lang="en-US" altLang="zh-TW" sz="2000" dirty="0" err="1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Vp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/Ve)</a:t>
            </a:r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與 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Beta2(</a:t>
            </a:r>
            <a:r>
              <a:rPr lang="en-US" altLang="zh-TW" sz="2000" dirty="0" err="1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Vp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/Ve)</a:t>
            </a:r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後兩者取小值，決定各層之極限層剪力強度比，若 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MIN(Beta1,Beta2)≤ 0.8</a:t>
            </a:r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則表示為“</a:t>
            </a:r>
            <a:r>
              <a:rPr lang="en-US" altLang="zh-TW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NG”</a:t>
            </a:r>
            <a:r>
              <a:rPr lang="zh-TW" altLang="en-US" sz="20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。</a:t>
            </a:r>
          </a:p>
        </p:txBody>
      </p:sp>
      <p:pic>
        <p:nvPicPr>
          <p:cNvPr id="1026" name="Picture 6">
            <a:extLst>
              <a:ext uri="{FF2B5EF4-FFF2-40B4-BE49-F238E27FC236}">
                <a16:creationId xmlns:a16="http://schemas.microsoft.com/office/drawing/2014/main" id="{D3914E48-62D3-FED9-EAA1-42CBC34E7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152" y="4071589"/>
            <a:ext cx="2385195" cy="81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>
            <a:extLst>
              <a:ext uri="{FF2B5EF4-FFF2-40B4-BE49-F238E27FC236}">
                <a16:creationId xmlns:a16="http://schemas.microsoft.com/office/drawing/2014/main" id="{7EE8248D-110B-74F0-E840-F71DE732E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540" y="661346"/>
            <a:ext cx="3515737" cy="60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42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3809</TotalTime>
  <Words>130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標楷體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偉誠 翁</dc:creator>
  <cp:lastModifiedBy>偉誠 翁</cp:lastModifiedBy>
  <cp:revision>64</cp:revision>
  <dcterms:created xsi:type="dcterms:W3CDTF">2023-02-09T06:03:15Z</dcterms:created>
  <dcterms:modified xsi:type="dcterms:W3CDTF">2024-01-31T00:54:08Z</dcterms:modified>
</cp:coreProperties>
</file>